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66B9-B84B-4E92-9E9B-DED0B4E2E6DA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97E4-5E3A-473C-B92E-491E3DF3C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49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66B9-B84B-4E92-9E9B-DED0B4E2E6DA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97E4-5E3A-473C-B92E-491E3DF3C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79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66B9-B84B-4E92-9E9B-DED0B4E2E6DA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97E4-5E3A-473C-B92E-491E3DF3C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3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66B9-B84B-4E92-9E9B-DED0B4E2E6DA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97E4-5E3A-473C-B92E-491E3DF3C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32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66B9-B84B-4E92-9E9B-DED0B4E2E6DA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97E4-5E3A-473C-B92E-491E3DF3C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941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66B9-B84B-4E92-9E9B-DED0B4E2E6DA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97E4-5E3A-473C-B92E-491E3DF3C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587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66B9-B84B-4E92-9E9B-DED0B4E2E6DA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97E4-5E3A-473C-B92E-491E3DF3C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93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66B9-B84B-4E92-9E9B-DED0B4E2E6DA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97E4-5E3A-473C-B92E-491E3DF3C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12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66B9-B84B-4E92-9E9B-DED0B4E2E6DA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97E4-5E3A-473C-B92E-491E3DF3C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692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66B9-B84B-4E92-9E9B-DED0B4E2E6DA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97E4-5E3A-473C-B92E-491E3DF3C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636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466B9-B84B-4E92-9E9B-DED0B4E2E6DA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97E4-5E3A-473C-B92E-491E3DF3C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948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466B9-B84B-4E92-9E9B-DED0B4E2E6DA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597E4-5E3A-473C-B92E-491E3DF3C7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0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015" y="261787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Новое поколение ИРБИС64 в условиях </a:t>
            </a:r>
            <a:r>
              <a:rPr lang="ru-RU" b="1" dirty="0" err="1" smtClean="0"/>
              <a:t>импортозамещения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77551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Обновленный клиентский администратор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1284" y="2105554"/>
            <a:ext cx="6849431" cy="3791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276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Редактор иерархических справочников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7999" y="1825625"/>
            <a:ext cx="659600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34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Обновленное меню создания баз данных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7942" y="1838817"/>
            <a:ext cx="6916115" cy="432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678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Обновленный модуль интеграции с </a:t>
            </a:r>
            <a:r>
              <a:rPr lang="en-US" dirty="0" smtClean="0"/>
              <a:t>RFID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9863" y="2334186"/>
            <a:ext cx="6792273" cy="333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883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Модуль интеграции с </a:t>
            </a:r>
            <a:r>
              <a:rPr lang="en-US" dirty="0" smtClean="0"/>
              <a:t>RFID </a:t>
            </a:r>
            <a:r>
              <a:rPr lang="ru-RU" dirty="0" smtClean="0"/>
              <a:t>в каталогизаторе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9305" y="1825625"/>
            <a:ext cx="899339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298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Модуль интеграции с </a:t>
            </a:r>
            <a:r>
              <a:rPr lang="en-US" dirty="0"/>
              <a:t>RFID </a:t>
            </a:r>
            <a:r>
              <a:rPr lang="ru-RU"/>
              <a:t>в каталогизаторе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9305" y="1825625"/>
            <a:ext cx="899339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097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Классический имидж каталог с заказами в </a:t>
            </a:r>
            <a:r>
              <a:rPr lang="en-US" dirty="0" smtClean="0"/>
              <a:t>WEB-</a:t>
            </a:r>
            <a:r>
              <a:rPr lang="ru-RU" dirty="0" smtClean="0"/>
              <a:t>ИРБИС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6792" y="1825625"/>
            <a:ext cx="607841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446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3757" y="444516"/>
            <a:ext cx="9144000" cy="4903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Устройство и зависимости</a:t>
            </a:r>
            <a:endParaRPr lang="ru-RU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816671" y="1112844"/>
            <a:ext cx="3568188" cy="2369127"/>
            <a:chOff x="2171247" y="3146702"/>
            <a:chExt cx="3568188" cy="2369127"/>
          </a:xfrm>
        </p:grpSpPr>
        <p:sp>
          <p:nvSpPr>
            <p:cNvPr id="5" name="TextBox 4"/>
            <p:cNvSpPr txBox="1"/>
            <p:nvPr/>
          </p:nvSpPr>
          <p:spPr>
            <a:xfrm>
              <a:off x="2578571" y="3394058"/>
              <a:ext cx="1629295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Ядро ИРБИС64</a:t>
              </a:r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71247" y="3146702"/>
              <a:ext cx="3543753" cy="236912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Блок-схема: магнитный диск 6"/>
            <p:cNvSpPr/>
            <p:nvPr/>
          </p:nvSpPr>
          <p:spPr>
            <a:xfrm>
              <a:off x="2780846" y="4489722"/>
              <a:ext cx="1180407" cy="955964"/>
            </a:xfrm>
            <a:prstGeom prst="flowChartMagneticDisk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51505" y="4753875"/>
              <a:ext cx="10390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Базы данных</a:t>
              </a:r>
              <a:endParaRPr lang="ru-RU" dirty="0"/>
            </a:p>
          </p:txBody>
        </p:sp>
        <p:sp>
          <p:nvSpPr>
            <p:cNvPr id="9" name="Двойная стрелка вверх/вниз 8"/>
            <p:cNvSpPr/>
            <p:nvPr/>
          </p:nvSpPr>
          <p:spPr>
            <a:xfrm>
              <a:off x="3128733" y="3789890"/>
              <a:ext cx="484632" cy="673331"/>
            </a:xfrm>
            <a:prstGeom prst="upDown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43391" y="3869600"/>
              <a:ext cx="159604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glibc-2.24+</a:t>
              </a:r>
            </a:p>
            <a:p>
              <a:pPr algn="ctr"/>
              <a:r>
                <a:rPr lang="en-US" dirty="0" err="1" smtClean="0"/>
                <a:t>libstdc</a:t>
              </a:r>
              <a:r>
                <a:rPr lang="en-US" dirty="0" smtClean="0"/>
                <a:t>++ (</a:t>
              </a:r>
              <a:r>
                <a:rPr lang="en-US" dirty="0" err="1" smtClean="0"/>
                <a:t>c++</a:t>
              </a:r>
              <a:r>
                <a:rPr lang="en-US" dirty="0" smtClean="0"/>
                <a:t>11)</a:t>
              </a:r>
            </a:p>
            <a:p>
              <a:pPr algn="ctr"/>
              <a:r>
                <a:rPr lang="en-US" dirty="0" err="1" smtClean="0"/>
                <a:t>libcurl</a:t>
              </a:r>
              <a:endParaRPr lang="ru-RU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278039" y="4909569"/>
            <a:ext cx="291050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Сервер </a:t>
            </a:r>
            <a:r>
              <a:rPr lang="en-US" dirty="0" smtClean="0"/>
              <a:t>TCP/IP</a:t>
            </a:r>
            <a:endParaRPr lang="ru-RU" dirty="0" smtClean="0"/>
          </a:p>
          <a:p>
            <a:pPr algn="ctr"/>
            <a:r>
              <a:rPr lang="en-US" dirty="0" err="1" smtClean="0"/>
              <a:t>irbistool</a:t>
            </a:r>
            <a:endParaRPr lang="ru-RU" dirty="0" smtClean="0"/>
          </a:p>
          <a:p>
            <a:pPr algn="ctr"/>
            <a:r>
              <a:rPr lang="ru-RU" dirty="0" smtClean="0"/>
              <a:t>Сервер </a:t>
            </a:r>
            <a:r>
              <a:rPr lang="en-US" dirty="0" smtClean="0"/>
              <a:t>Web</a:t>
            </a:r>
            <a:r>
              <a:rPr lang="ru-RU" dirty="0" smtClean="0"/>
              <a:t>-ИРБИС </a:t>
            </a:r>
            <a:r>
              <a:rPr lang="en-US" dirty="0" err="1" smtClean="0"/>
              <a:t>FastCGI</a:t>
            </a:r>
            <a:endParaRPr lang="ru-RU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4784225" y="940566"/>
            <a:ext cx="2969673" cy="2713682"/>
            <a:chOff x="5896344" y="3070892"/>
            <a:chExt cx="2969673" cy="2713682"/>
          </a:xfrm>
        </p:grpSpPr>
        <p:sp>
          <p:nvSpPr>
            <p:cNvPr id="17" name="TextBox 16"/>
            <p:cNvSpPr txBox="1"/>
            <p:nvPr/>
          </p:nvSpPr>
          <p:spPr>
            <a:xfrm>
              <a:off x="5938924" y="3097169"/>
              <a:ext cx="1864357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Полнотекстовый </a:t>
              </a:r>
              <a:endParaRPr lang="en-US" dirty="0" smtClean="0"/>
            </a:p>
            <a:p>
              <a:pPr algn="ctr"/>
              <a:r>
                <a:rPr lang="ru-RU" dirty="0" smtClean="0"/>
                <a:t>индексатор</a:t>
              </a:r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579550" y="3791234"/>
              <a:ext cx="128646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qpdf</a:t>
              </a:r>
              <a:endParaRPr lang="en-US" dirty="0" smtClean="0"/>
            </a:p>
            <a:p>
              <a:pPr algn="ctr"/>
              <a:r>
                <a:rPr lang="en-US" dirty="0" err="1" smtClean="0"/>
                <a:t>mupdf</a:t>
              </a:r>
              <a:endParaRPr lang="en-US" dirty="0" smtClean="0"/>
            </a:p>
            <a:p>
              <a:pPr algn="ctr"/>
              <a:r>
                <a:rPr lang="en-US" dirty="0" err="1" smtClean="0"/>
                <a:t>libjpeg</a:t>
              </a:r>
              <a:endParaRPr lang="en-US" dirty="0" smtClean="0"/>
            </a:p>
            <a:p>
              <a:pPr algn="ctr"/>
              <a:r>
                <a:rPr lang="en-US" dirty="0" err="1" smtClean="0"/>
                <a:t>libpng</a:t>
              </a:r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5896344" y="3070892"/>
              <a:ext cx="2961807" cy="27136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Блок-схема: магнитный диск 19"/>
            <p:cNvSpPr/>
            <p:nvPr/>
          </p:nvSpPr>
          <p:spPr>
            <a:xfrm>
              <a:off x="6162401" y="4529429"/>
              <a:ext cx="1266466" cy="1201518"/>
            </a:xfrm>
            <a:prstGeom prst="flowChartMagneticDisk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245026" y="4814155"/>
              <a:ext cx="118384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Текстовый слой, отпечатки</a:t>
              </a:r>
              <a:endParaRPr lang="ru-RU" dirty="0"/>
            </a:p>
          </p:txBody>
        </p:sp>
        <p:sp>
          <p:nvSpPr>
            <p:cNvPr id="22" name="Двойная стрелка вверх/вниз 21"/>
            <p:cNvSpPr/>
            <p:nvPr/>
          </p:nvSpPr>
          <p:spPr>
            <a:xfrm>
              <a:off x="6549428" y="3786525"/>
              <a:ext cx="484632" cy="673331"/>
            </a:xfrm>
            <a:prstGeom prst="upDown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8169833" y="1112844"/>
            <a:ext cx="3333136" cy="2178651"/>
            <a:chOff x="8170606" y="966843"/>
            <a:chExt cx="3333136" cy="2178651"/>
          </a:xfrm>
        </p:grpSpPr>
        <p:sp>
          <p:nvSpPr>
            <p:cNvPr id="29" name="TextBox 28"/>
            <p:cNvSpPr txBox="1"/>
            <p:nvPr/>
          </p:nvSpPr>
          <p:spPr>
            <a:xfrm>
              <a:off x="8469648" y="1212854"/>
              <a:ext cx="277989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Графические приложения</a:t>
              </a:r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236992" y="1822360"/>
              <a:ext cx="1470765" cy="12003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gtk-2 / qt-5</a:t>
              </a:r>
            </a:p>
            <a:p>
              <a:pPr algn="ctr"/>
              <a:r>
                <a:rPr lang="en-US" dirty="0" err="1" smtClean="0"/>
                <a:t>webkit</a:t>
              </a:r>
              <a:endParaRPr lang="en-US" dirty="0" smtClean="0"/>
            </a:p>
            <a:p>
              <a:pPr algn="ctr"/>
              <a:r>
                <a:rPr lang="en-US" dirty="0" err="1" smtClean="0"/>
                <a:t>libcurl</a:t>
              </a:r>
              <a:endParaRPr lang="ru-RU" dirty="0" smtClean="0"/>
            </a:p>
            <a:p>
              <a:pPr algn="ctr"/>
              <a:r>
                <a:rPr lang="en-US" dirty="0" smtClean="0"/>
                <a:t>x.org</a:t>
              </a:r>
              <a:endParaRPr lang="ru-RU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8170606" y="966843"/>
              <a:ext cx="3333136" cy="217865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4861496" y="4909569"/>
            <a:ext cx="291050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Администратор</a:t>
            </a:r>
          </a:p>
          <a:p>
            <a:pPr algn="ctr"/>
            <a:r>
              <a:rPr lang="ru-RU" dirty="0" smtClean="0"/>
              <a:t>серверный</a:t>
            </a:r>
            <a:endParaRPr lang="ru-RU" dirty="0"/>
          </a:p>
        </p:txBody>
      </p:sp>
      <p:cxnSp>
        <p:nvCxnSpPr>
          <p:cNvPr id="46" name="Прямая со стрелкой 45"/>
          <p:cNvCxnSpPr/>
          <p:nvPr/>
        </p:nvCxnSpPr>
        <p:spPr>
          <a:xfrm flipH="1">
            <a:off x="2733291" y="3758969"/>
            <a:ext cx="1627133" cy="995536"/>
          </a:xfrm>
          <a:prstGeom prst="straightConnector1">
            <a:avLst/>
          </a:prstGeom>
          <a:ln w="44450">
            <a:solidFill>
              <a:schemeClr val="tx1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2536020" y="3654248"/>
            <a:ext cx="0" cy="1094402"/>
          </a:xfrm>
          <a:prstGeom prst="straightConnector1">
            <a:avLst/>
          </a:prstGeom>
          <a:ln w="44450">
            <a:solidFill>
              <a:schemeClr val="tx1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8444953" y="4909569"/>
            <a:ext cx="335089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Клиентские приложения - АРМы</a:t>
            </a:r>
            <a:endParaRPr lang="ru-RU" dirty="0"/>
          </a:p>
        </p:txBody>
      </p:sp>
      <p:cxnSp>
        <p:nvCxnSpPr>
          <p:cNvPr id="74" name="Прямая со стрелкой 73"/>
          <p:cNvCxnSpPr/>
          <p:nvPr/>
        </p:nvCxnSpPr>
        <p:spPr>
          <a:xfrm>
            <a:off x="9858823" y="3481971"/>
            <a:ext cx="0" cy="1094402"/>
          </a:xfrm>
          <a:prstGeom prst="straightConnector1">
            <a:avLst/>
          </a:prstGeom>
          <a:ln w="44450">
            <a:solidFill>
              <a:schemeClr val="tx1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 flipH="1">
            <a:off x="6409403" y="3575965"/>
            <a:ext cx="1902348" cy="1242932"/>
          </a:xfrm>
          <a:prstGeom prst="straightConnector1">
            <a:avLst/>
          </a:prstGeom>
          <a:ln w="44450">
            <a:solidFill>
              <a:schemeClr val="tx1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/>
          <p:nvPr/>
        </p:nvCxnSpPr>
        <p:spPr>
          <a:xfrm>
            <a:off x="6265128" y="3758969"/>
            <a:ext cx="0" cy="1094402"/>
          </a:xfrm>
          <a:prstGeom prst="straightConnector1">
            <a:avLst/>
          </a:prstGeom>
          <a:ln w="44450">
            <a:solidFill>
              <a:schemeClr val="tx1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/>
          <p:nvPr/>
        </p:nvCxnSpPr>
        <p:spPr>
          <a:xfrm flipH="1" flipV="1">
            <a:off x="4637444" y="3837529"/>
            <a:ext cx="1561516" cy="1039787"/>
          </a:xfrm>
          <a:prstGeom prst="straightConnector1">
            <a:avLst/>
          </a:prstGeom>
          <a:ln w="44450">
            <a:solidFill>
              <a:schemeClr val="tx1"/>
            </a:solidFill>
            <a:miter lim="800000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125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Полностью заменены функции работы со словарем в серверном администраторе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6836" y="1934080"/>
            <a:ext cx="8078327" cy="413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318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Обновленные функции, перенесены в ядро ИРБИС-Турбо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023168"/>
          </a:xfrm>
        </p:spPr>
        <p:txBody>
          <a:bodyPr/>
          <a:lstStyle/>
          <a:p>
            <a:r>
              <a:rPr lang="ru-RU" dirty="0" smtClean="0"/>
              <a:t>Отбор терминов</a:t>
            </a:r>
          </a:p>
          <a:p>
            <a:r>
              <a:rPr lang="ru-RU" dirty="0" smtClean="0"/>
              <a:t>Сортировка</a:t>
            </a:r>
          </a:p>
          <a:p>
            <a:r>
              <a:rPr lang="ru-RU" dirty="0" smtClean="0"/>
              <a:t>Загрузка словаря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9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Оболочка теперь только информирует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3459" y="1825625"/>
            <a:ext cx="610508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721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Клиентский режим у редактора форматов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2698" y="1825625"/>
            <a:ext cx="778660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981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Клиентский режим у редактора форматов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1889" y="1825625"/>
            <a:ext cx="772822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659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Клиентский режим у редактора форматов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9305" y="1825625"/>
            <a:ext cx="899339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148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Клиентский режим у редактора форматов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9305" y="1825625"/>
            <a:ext cx="899339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4501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135</Words>
  <Application>Microsoft Office PowerPoint</Application>
  <PresentationFormat>Широкоэкранный</PresentationFormat>
  <Paragraphs>42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Новое поколение ИРБИС64 в условиях импортозамещения</vt:lpstr>
      <vt:lpstr>Устройство и зависимости</vt:lpstr>
      <vt:lpstr>Полностью заменены функции работы со словарем в серверном администраторе</vt:lpstr>
      <vt:lpstr>Обновленные функции, перенесены в ядро ИРБИС-Турбо</vt:lpstr>
      <vt:lpstr>Оболочка теперь только информирует</vt:lpstr>
      <vt:lpstr>Клиентский режим у редактора форматов</vt:lpstr>
      <vt:lpstr>Клиентский режим у редактора форматов</vt:lpstr>
      <vt:lpstr>Клиентский режим у редактора форматов</vt:lpstr>
      <vt:lpstr>Клиентский режим у редактора форматов</vt:lpstr>
      <vt:lpstr>Обновленный клиентский администратор</vt:lpstr>
      <vt:lpstr>Редактор иерархических справочников</vt:lpstr>
      <vt:lpstr>Обновленное меню создания баз данных</vt:lpstr>
      <vt:lpstr>Обновленный модуль интеграции с RFID</vt:lpstr>
      <vt:lpstr>Модуль интеграции с RFID в каталогизаторе</vt:lpstr>
      <vt:lpstr>Модуль интеграции с RFID в каталогизаторе</vt:lpstr>
      <vt:lpstr>Классический имидж каталог с заказами в WEB-ИРБИС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Батрак Иван Сергеевич</dc:creator>
  <cp:lastModifiedBy>Арноси Галина</cp:lastModifiedBy>
  <cp:revision>37</cp:revision>
  <dcterms:created xsi:type="dcterms:W3CDTF">2024-11-14T01:48:38Z</dcterms:created>
  <dcterms:modified xsi:type="dcterms:W3CDTF">2024-12-10T04:01:29Z</dcterms:modified>
</cp:coreProperties>
</file>